
<file path=[Content_Types].xml><?xml version="1.0" encoding="utf-8"?>
<Types xmlns="http://schemas.openxmlformats.org/package/2006/content-types">
  <Default Extension="fntdata" ContentType="application/x-fontdata"/>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embeddedFontLst>
    <p:embeddedFont>
      <p:font typeface="Proxima Nova" panose="020B0604020202020204"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515" autoAdjust="0"/>
  </p:normalViewPr>
  <p:slideViewPr>
    <p:cSldViewPr snapToGrid="0">
      <p:cViewPr varScale="1">
        <p:scale>
          <a:sx n="94" d="100"/>
          <a:sy n="94" d="100"/>
        </p:scale>
        <p:origin x="2094"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13 seconds</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73d1825f0c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73d1825f0c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Our technical challenge pertains to server communication. I will first discuss how server communication is utilized within our project, including what is transmitted between the client device and the central server.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android device communicates with the central server. The communication includes transmissions of GPS data, accelerometer data, and log-in information.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GPS data is transmitted as a CSV containing the longitude and latitude of the current location of the Android device.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accelerometer data will also be transmitted as a CSV containing each of the three axes of acceleration.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log-in information will contain a user’s username and corresponding password.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41 seconds</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73d1825f0c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73d1825f0c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central server is setup using mongo DB as the structure. The central server will both receive data from and send information to the Android device.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server will calculate the International Roughness Index value identified by the accelerometer data using a formula derived by the group.</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server also converts the longitude and latitude data received from the client device to GPX format.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central server will then save the route path, accelerometer data, IRI calculation, and GPX data, allowing users to access the data from their phone at a later time.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central server additionally saves which user supplied the data with the calculation and location. This will allow a user to access routes that they have recorded without including other user’s routes.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44 seconds</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73d1825f0c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73d1825f0c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 challenge that the group has already encountered is an issue about when the client device has poor wireless connection.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 this situation, the client device may be unable to transmit the data that has been collected for a route to the central server.</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data collected during times of poor connection could possibly be lost or corrupted. The user’s data would become worthless and their time would have been wasted.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pertains heavily to our project, as the majority of roads the Department of Transportation will be surveying will not be near population centers. This means that the connection</a:t>
            </a:r>
          </a:p>
          <a:p>
            <a:pPr marL="0" lvl="0" indent="0" algn="l" rtl="0">
              <a:spcBef>
                <a:spcPts val="0"/>
              </a:spcBef>
              <a:spcAft>
                <a:spcPts val="0"/>
              </a:spcAft>
              <a:buNone/>
            </a:pPr>
            <a:r>
              <a:rPr lang="en-US" dirty="0"/>
              <a:t>In these areas will most likely be poor for most service providers and much of the data collected could be lost. The challenge requires a solution so that the users will still be able to</a:t>
            </a:r>
          </a:p>
          <a:p>
            <a:pPr marL="0" lvl="0" indent="0" algn="l" rtl="0">
              <a:spcBef>
                <a:spcPts val="0"/>
              </a:spcBef>
              <a:spcAft>
                <a:spcPts val="0"/>
              </a:spcAft>
              <a:buNone/>
            </a:pPr>
            <a:r>
              <a:rPr lang="en-US" dirty="0"/>
              <a:t>Use the application in areas of lower wireless connection.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42 seconds</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73d1825f0c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73d1825f0c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solution that the group settled on was to save the data on the device and wait until the phone has a better wireless connection.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device can first check if the data has been successfully transmitted to the central server.</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 case of the transmission of data failing, the device can notify the user and then save the data on the device until a point in the future where the device has better connection.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Once the phone acquires better wireless connection, the device can notify the user. The user is then prompted on whether they want to transmit the data to the central server.</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On a positive response by the user, the device will transmit the collected data to the central server.  On a negative response, the device will delete the saved data.</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device is capable of storing multiple routes worth of data at once. The device will prompt the user only once on whether they want the routes to be transmitted to the central server or deleted from the device.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solution allows for data collected during times of poor wireless connection to be saved and prevents most of the loss of data that could occur if the data was not saved.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53 seconds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73d1825f0c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73d1825f0c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Some other possible technical challenges that the group could encounter.</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formula used for the IRI calculation could possibly be incorrect. This can be solved by testing the formula in an array of conditions and determining the most correct formula.</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As only the vertical axis will be utilized for the majority of IRI calculations, hills can present an additional challenge. The change in orientation causes the vertical axis to no longer be a single axis, but a combination of the three.</a:t>
            </a:r>
          </a:p>
          <a:p>
            <a:pPr marL="0" lvl="0" indent="0" algn="l" rtl="0">
              <a:spcBef>
                <a:spcPts val="0"/>
              </a:spcBef>
              <a:spcAft>
                <a:spcPts val="0"/>
              </a:spcAft>
              <a:buNone/>
            </a:pPr>
            <a:r>
              <a:rPr lang="en-US" dirty="0"/>
              <a:t>This challenge can be solved by using the accelerometer data to determine when the vehicle is on an incline or decline, and adjusting the formula as needed.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Another challenge already encountered was the GPS location not being acquired from the Android device. This was solved by determining that permission to use the GPS location was not being granted on every start-up of the application.</a:t>
            </a:r>
          </a:p>
          <a:p>
            <a:pPr marL="0" lvl="0" indent="0" algn="l" rtl="0">
              <a:spcBef>
                <a:spcPts val="0"/>
              </a:spcBef>
              <a:spcAft>
                <a:spcPts val="0"/>
              </a:spcAft>
              <a:buNone/>
            </a:pPr>
            <a:r>
              <a:rPr lang="en-US" dirty="0"/>
              <a:t>By altering the code slightly, the application was able to consistently gain permission to utilize the GPS location after the permissions were granted the first time.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route plotting is also a possible challenge that the group could face in the future. The route taking by the user needs to be recorded and accessible by the user at a future time.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Account anonymization will also be a requirement that will present a challenge for the team. The project necessitates an anonymization of the user’s accounts so that a user’s information can not be accessed by unreputable sources.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86 seconds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1" name="Google Shape;11;p2"/>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2" name="Google Shape;12;p2"/>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991475"/>
            <a:ext cx="8520600" cy="1917900"/>
          </a:xfrm>
          <a:prstGeom prst="rect">
            <a:avLst/>
          </a:prstGeom>
        </p:spPr>
        <p:txBody>
          <a:bodyPr spcFirstLastPara="1" wrap="square" lIns="91425" tIns="91425" rIns="91425" bIns="91425" anchor="ctr" anchorCtr="0">
            <a:no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071300"/>
            <a:ext cx="8520600" cy="901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6" name="Google Shape;16;p3"/>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7" name="Google Shape;3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2"/>
            </a:solidFill>
            <a:prstDash val="solid"/>
            <a:round/>
            <a:headEnd type="none" w="sm" len="sm"/>
            <a:tailEnd type="none" w="sm" len="sm"/>
          </a:ln>
        </p:spPr>
      </p:cxnSp>
      <p:sp>
        <p:nvSpPr>
          <p:cNvPr id="41" name="Google Shape;41;p9"/>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100"/>
              <a:buNone/>
              <a:defRPr sz="2100"/>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marL="914400" lvl="1"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marL="1371600" lvl="2"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marL="1828800" lvl="3"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marL="2286000" lvl="4"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marL="2743200" lvl="5"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marL="3200400" lvl="6"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marL="3657600" lvl="7"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marL="4114800" lvl="8" indent="-31750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Pavement Roughness Estimation: Technical Challenges</a:t>
            </a:r>
            <a:endParaRPr dirty="0"/>
          </a:p>
        </p:txBody>
      </p:sp>
      <p:sp>
        <p:nvSpPr>
          <p:cNvPr id="60" name="Google Shape;60;p13"/>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Kyle Eckrich, Justin Kuennen, Christian Royston, Greg Starr, Tanner Dempsay, Joe Van Treeck</a:t>
            </a:r>
            <a:endParaRPr/>
          </a:p>
        </p:txBody>
      </p:sp>
      <p:pic>
        <p:nvPicPr>
          <p:cNvPr id="2" name="Title Slide">
            <a:hlinkClick r:id="" action="ppaction://media"/>
            <a:extLst>
              <a:ext uri="{FF2B5EF4-FFF2-40B4-BE49-F238E27FC236}">
                <a16:creationId xmlns:a16="http://schemas.microsoft.com/office/drawing/2014/main" id="{A5407F17-050A-4319-BE3C-FD44858127B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08794" y="701152"/>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22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Server Communication</a:t>
            </a:r>
            <a:endParaRPr/>
          </a:p>
        </p:txBody>
      </p:sp>
      <p:sp>
        <p:nvSpPr>
          <p:cNvPr id="66" name="Google Shape;66;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lnSpc>
                <a:spcPct val="200000"/>
              </a:lnSpc>
              <a:spcBef>
                <a:spcPts val="0"/>
              </a:spcBef>
              <a:spcAft>
                <a:spcPts val="0"/>
              </a:spcAft>
              <a:buSzPts val="1800"/>
              <a:buChar char="●"/>
            </a:pPr>
            <a:r>
              <a:rPr lang="en"/>
              <a:t>Android device communicates with central server</a:t>
            </a:r>
            <a:endParaRPr/>
          </a:p>
          <a:p>
            <a:pPr marL="457200" lvl="0" indent="-342900" algn="l" rtl="0">
              <a:lnSpc>
                <a:spcPct val="200000"/>
              </a:lnSpc>
              <a:spcBef>
                <a:spcPts val="0"/>
              </a:spcBef>
              <a:spcAft>
                <a:spcPts val="0"/>
              </a:spcAft>
              <a:buSzPts val="1800"/>
              <a:buChar char="●"/>
            </a:pPr>
            <a:r>
              <a:rPr lang="en"/>
              <a:t>Transmits:</a:t>
            </a:r>
            <a:endParaRPr/>
          </a:p>
          <a:p>
            <a:pPr marL="914400" lvl="1" indent="-317500" algn="l" rtl="0">
              <a:lnSpc>
                <a:spcPct val="200000"/>
              </a:lnSpc>
              <a:spcBef>
                <a:spcPts val="0"/>
              </a:spcBef>
              <a:spcAft>
                <a:spcPts val="0"/>
              </a:spcAft>
              <a:buSzPts val="1400"/>
              <a:buChar char="○"/>
            </a:pPr>
            <a:r>
              <a:rPr lang="en"/>
              <a:t>GPS Data</a:t>
            </a:r>
            <a:endParaRPr/>
          </a:p>
          <a:p>
            <a:pPr marL="914400" lvl="1" indent="-317500" algn="l" rtl="0">
              <a:lnSpc>
                <a:spcPct val="200000"/>
              </a:lnSpc>
              <a:spcBef>
                <a:spcPts val="0"/>
              </a:spcBef>
              <a:spcAft>
                <a:spcPts val="0"/>
              </a:spcAft>
              <a:buSzPts val="1400"/>
              <a:buChar char="○"/>
            </a:pPr>
            <a:r>
              <a:rPr lang="en"/>
              <a:t>Accelerometer Data</a:t>
            </a:r>
            <a:endParaRPr/>
          </a:p>
          <a:p>
            <a:pPr marL="914400" lvl="1" indent="-317500" algn="l" rtl="0">
              <a:lnSpc>
                <a:spcPct val="200000"/>
              </a:lnSpc>
              <a:spcBef>
                <a:spcPts val="0"/>
              </a:spcBef>
              <a:spcAft>
                <a:spcPts val="0"/>
              </a:spcAft>
              <a:buSzPts val="1400"/>
              <a:buChar char="○"/>
            </a:pPr>
            <a:r>
              <a:rPr lang="en"/>
              <a:t>Log-in Information</a:t>
            </a:r>
            <a:endParaRPr/>
          </a:p>
        </p:txBody>
      </p:sp>
      <p:pic>
        <p:nvPicPr>
          <p:cNvPr id="2" name="Recorded Sound">
            <a:hlinkClick r:id="" action="ppaction://media"/>
            <a:extLst>
              <a:ext uri="{FF2B5EF4-FFF2-40B4-BE49-F238E27FC236}">
                <a16:creationId xmlns:a16="http://schemas.microsoft.com/office/drawing/2014/main" id="{5542FBFC-DFEE-4CB6-85E0-00C29C14FFA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071360" y="408125"/>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3000"/>
    </mc:Choice>
    <mc:Fallback>
      <p:transition spd="slow" advTm="4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08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Server Setup and Processes</a:t>
            </a:r>
            <a:endParaRPr/>
          </a:p>
        </p:txBody>
      </p:sp>
      <p:sp>
        <p:nvSpPr>
          <p:cNvPr id="72" name="Google Shape;72;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lnSpc>
                <a:spcPct val="200000"/>
              </a:lnSpc>
              <a:spcBef>
                <a:spcPts val="0"/>
              </a:spcBef>
              <a:spcAft>
                <a:spcPts val="0"/>
              </a:spcAft>
              <a:buSzPts val="1800"/>
              <a:buChar char="●"/>
            </a:pPr>
            <a:r>
              <a:rPr lang="en" dirty="0"/>
              <a:t>mongo DB</a:t>
            </a:r>
            <a:endParaRPr dirty="0"/>
          </a:p>
          <a:p>
            <a:pPr marL="457200" lvl="0" indent="-342900" algn="l" rtl="0">
              <a:lnSpc>
                <a:spcPct val="200000"/>
              </a:lnSpc>
              <a:spcBef>
                <a:spcPts val="0"/>
              </a:spcBef>
              <a:spcAft>
                <a:spcPts val="0"/>
              </a:spcAft>
              <a:buSzPts val="1800"/>
              <a:buChar char="●"/>
            </a:pPr>
            <a:r>
              <a:rPr lang="en" dirty="0"/>
              <a:t>Receives </a:t>
            </a:r>
            <a:r>
              <a:rPr lang="en-US" dirty="0"/>
              <a:t>data from and sends</a:t>
            </a:r>
            <a:r>
              <a:rPr lang="en" dirty="0"/>
              <a:t> information to the Android Device</a:t>
            </a:r>
            <a:endParaRPr dirty="0"/>
          </a:p>
          <a:p>
            <a:pPr marL="457200" lvl="0" indent="-342900" algn="l" rtl="0">
              <a:lnSpc>
                <a:spcPct val="200000"/>
              </a:lnSpc>
              <a:spcBef>
                <a:spcPts val="0"/>
              </a:spcBef>
              <a:spcAft>
                <a:spcPts val="0"/>
              </a:spcAft>
              <a:buSzPts val="1800"/>
              <a:buChar char="●"/>
            </a:pPr>
            <a:r>
              <a:rPr lang="en" dirty="0"/>
              <a:t>Calculates I</a:t>
            </a:r>
            <a:r>
              <a:rPr lang="en-US" dirty="0"/>
              <a:t>RI value</a:t>
            </a:r>
          </a:p>
          <a:p>
            <a:pPr marL="457200" lvl="0" indent="-342900" algn="l" rtl="0">
              <a:lnSpc>
                <a:spcPct val="200000"/>
              </a:lnSpc>
              <a:spcBef>
                <a:spcPts val="0"/>
              </a:spcBef>
              <a:spcAft>
                <a:spcPts val="0"/>
              </a:spcAft>
              <a:buSzPts val="1800"/>
              <a:buChar char="●"/>
            </a:pPr>
            <a:r>
              <a:rPr lang="en-US" dirty="0"/>
              <a:t>Converts longitude and latitude to GPX</a:t>
            </a:r>
            <a:endParaRPr dirty="0"/>
          </a:p>
          <a:p>
            <a:pPr marL="457200" lvl="0" indent="-342900" algn="l" rtl="0">
              <a:lnSpc>
                <a:spcPct val="200000"/>
              </a:lnSpc>
              <a:spcBef>
                <a:spcPts val="0"/>
              </a:spcBef>
              <a:spcAft>
                <a:spcPts val="0"/>
              </a:spcAft>
              <a:buSzPts val="1800"/>
              <a:buChar char="●"/>
            </a:pPr>
            <a:r>
              <a:rPr lang="en" dirty="0"/>
              <a:t>Server saves route, accelerometer, IRI, and GPX data</a:t>
            </a:r>
            <a:endParaRPr dirty="0"/>
          </a:p>
          <a:p>
            <a:pPr marL="457200" lvl="0" indent="-342900" algn="l" rtl="0">
              <a:lnSpc>
                <a:spcPct val="200000"/>
              </a:lnSpc>
              <a:spcBef>
                <a:spcPts val="0"/>
              </a:spcBef>
              <a:spcAft>
                <a:spcPts val="0"/>
              </a:spcAft>
              <a:buSzPts val="1800"/>
              <a:buChar char="●"/>
            </a:pPr>
            <a:r>
              <a:rPr lang="en" dirty="0"/>
              <a:t>Saves user information along with data</a:t>
            </a:r>
            <a:endParaRPr dirty="0"/>
          </a:p>
        </p:txBody>
      </p:sp>
      <p:pic>
        <p:nvPicPr>
          <p:cNvPr id="2" name="Recorded Sound">
            <a:hlinkClick r:id="" action="ppaction://media"/>
            <a:extLst>
              <a:ext uri="{FF2B5EF4-FFF2-40B4-BE49-F238E27FC236}">
                <a16:creationId xmlns:a16="http://schemas.microsoft.com/office/drawing/2014/main" id="{2A16FAF5-B94E-488A-8275-03E8485487D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837680" y="712925"/>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6000"/>
    </mc:Choice>
    <mc:Fallback>
      <p:transition spd="slow" advTm="4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47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Challenge</a:t>
            </a:r>
            <a:endParaRPr/>
          </a:p>
        </p:txBody>
      </p:sp>
      <p:sp>
        <p:nvSpPr>
          <p:cNvPr id="78" name="Google Shape;78;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lnSpc>
                <a:spcPct val="200000"/>
              </a:lnSpc>
              <a:spcBef>
                <a:spcPts val="0"/>
              </a:spcBef>
              <a:spcAft>
                <a:spcPts val="0"/>
              </a:spcAft>
              <a:buSzPts val="1800"/>
              <a:buChar char="●"/>
            </a:pPr>
            <a:r>
              <a:rPr lang="en"/>
              <a:t>Android device in location with poor wireless connection</a:t>
            </a:r>
            <a:endParaRPr/>
          </a:p>
          <a:p>
            <a:pPr marL="457200" lvl="0" indent="-342900" algn="l" rtl="0">
              <a:lnSpc>
                <a:spcPct val="200000"/>
              </a:lnSpc>
              <a:spcBef>
                <a:spcPts val="0"/>
              </a:spcBef>
              <a:spcAft>
                <a:spcPts val="0"/>
              </a:spcAft>
              <a:buSzPts val="1800"/>
              <a:buChar char="●"/>
            </a:pPr>
            <a:r>
              <a:rPr lang="en"/>
              <a:t>Device unable to transmit collected data to central server</a:t>
            </a:r>
            <a:endParaRPr/>
          </a:p>
          <a:p>
            <a:pPr marL="457200" lvl="0" indent="-342900" algn="l" rtl="0">
              <a:lnSpc>
                <a:spcPct val="200000"/>
              </a:lnSpc>
              <a:spcBef>
                <a:spcPts val="0"/>
              </a:spcBef>
              <a:spcAft>
                <a:spcPts val="0"/>
              </a:spcAft>
              <a:buSzPts val="1800"/>
              <a:buChar char="●"/>
            </a:pPr>
            <a:r>
              <a:rPr lang="en"/>
              <a:t>Data could possibly be lost or corrupted</a:t>
            </a:r>
            <a:endParaRPr/>
          </a:p>
        </p:txBody>
      </p:sp>
      <p:pic>
        <p:nvPicPr>
          <p:cNvPr id="2" name="Challenge">
            <a:hlinkClick r:id="" action="ppaction://media"/>
            <a:extLst>
              <a:ext uri="{FF2B5EF4-FFF2-40B4-BE49-F238E27FC236}">
                <a16:creationId xmlns:a16="http://schemas.microsoft.com/office/drawing/2014/main" id="{6EBBC53C-D93A-44D3-9630-93514947815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233920" y="574625"/>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4000"/>
    </mc:Choice>
    <mc:Fallback>
      <p:transition spd="slow" advTm="4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393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Solution</a:t>
            </a:r>
            <a:endParaRPr/>
          </a:p>
        </p:txBody>
      </p:sp>
      <p:sp>
        <p:nvSpPr>
          <p:cNvPr id="84" name="Google Shape;84;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lnSpc>
                <a:spcPct val="200000"/>
              </a:lnSpc>
              <a:spcBef>
                <a:spcPts val="0"/>
              </a:spcBef>
              <a:spcAft>
                <a:spcPts val="0"/>
              </a:spcAft>
              <a:buSzPts val="1800"/>
              <a:buChar char="●"/>
            </a:pPr>
            <a:r>
              <a:rPr lang="en"/>
              <a:t>Check if data is successfully transmitted to central server</a:t>
            </a:r>
            <a:endParaRPr/>
          </a:p>
          <a:p>
            <a:pPr marL="457200" lvl="0" indent="-342900" algn="l" rtl="0">
              <a:lnSpc>
                <a:spcPct val="200000"/>
              </a:lnSpc>
              <a:spcBef>
                <a:spcPts val="0"/>
              </a:spcBef>
              <a:spcAft>
                <a:spcPts val="0"/>
              </a:spcAft>
              <a:buSzPts val="1800"/>
              <a:buChar char="●"/>
            </a:pPr>
            <a:r>
              <a:rPr lang="en"/>
              <a:t>In case of transmission failure, save data on phone for future use</a:t>
            </a:r>
            <a:endParaRPr/>
          </a:p>
          <a:p>
            <a:pPr marL="457200" lvl="0" indent="-342900" algn="l" rtl="0">
              <a:lnSpc>
                <a:spcPct val="200000"/>
              </a:lnSpc>
              <a:spcBef>
                <a:spcPts val="0"/>
              </a:spcBef>
              <a:spcAft>
                <a:spcPts val="0"/>
              </a:spcAft>
              <a:buSzPts val="1800"/>
              <a:buChar char="●"/>
            </a:pPr>
            <a:r>
              <a:rPr lang="en"/>
              <a:t>When phone detects good wireless connection, notify user and request transmission</a:t>
            </a:r>
            <a:endParaRPr/>
          </a:p>
          <a:p>
            <a:pPr marL="457200" lvl="0" indent="-342900" algn="l" rtl="0">
              <a:lnSpc>
                <a:spcPct val="200000"/>
              </a:lnSpc>
              <a:spcBef>
                <a:spcPts val="0"/>
              </a:spcBef>
              <a:spcAft>
                <a:spcPts val="0"/>
              </a:spcAft>
              <a:buSzPts val="1800"/>
              <a:buChar char="●"/>
            </a:pPr>
            <a:r>
              <a:rPr lang="en"/>
              <a:t>On positive response by user, transmit data to central server</a:t>
            </a:r>
            <a:endParaRPr/>
          </a:p>
        </p:txBody>
      </p:sp>
      <p:pic>
        <p:nvPicPr>
          <p:cNvPr id="3" name="Recorded Sound">
            <a:hlinkClick r:id="" action="ppaction://media"/>
            <a:extLst>
              <a:ext uri="{FF2B5EF4-FFF2-40B4-BE49-F238E27FC236}">
                <a16:creationId xmlns:a16="http://schemas.microsoft.com/office/drawing/2014/main" id="{F5332C5E-7D66-4117-9EAE-8B050F054A8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55840" y="542875"/>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5000"/>
    </mc:Choice>
    <mc:Fallback>
      <p:transition spd="slow" advTm="5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53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Other Possible Technical Challenges</a:t>
            </a:r>
            <a:endParaRPr/>
          </a:p>
        </p:txBody>
      </p:sp>
      <p:sp>
        <p:nvSpPr>
          <p:cNvPr id="90" name="Google Shape;90;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lnSpc>
                <a:spcPct val="200000"/>
              </a:lnSpc>
              <a:spcBef>
                <a:spcPts val="0"/>
              </a:spcBef>
              <a:spcAft>
                <a:spcPts val="0"/>
              </a:spcAft>
              <a:buSzPts val="1800"/>
              <a:buChar char="●"/>
            </a:pPr>
            <a:r>
              <a:rPr lang="en"/>
              <a:t>IRI Calculation</a:t>
            </a:r>
            <a:endParaRPr/>
          </a:p>
          <a:p>
            <a:pPr marL="457200" lvl="0" indent="-342900" algn="l" rtl="0">
              <a:lnSpc>
                <a:spcPct val="200000"/>
              </a:lnSpc>
              <a:spcBef>
                <a:spcPts val="0"/>
              </a:spcBef>
              <a:spcAft>
                <a:spcPts val="0"/>
              </a:spcAft>
              <a:buSzPts val="1800"/>
              <a:buChar char="●"/>
            </a:pPr>
            <a:r>
              <a:rPr lang="en"/>
              <a:t>Hills</a:t>
            </a:r>
            <a:endParaRPr/>
          </a:p>
          <a:p>
            <a:pPr marL="457200" lvl="0" indent="-342900" algn="l" rtl="0">
              <a:lnSpc>
                <a:spcPct val="200000"/>
              </a:lnSpc>
              <a:spcBef>
                <a:spcPts val="0"/>
              </a:spcBef>
              <a:spcAft>
                <a:spcPts val="0"/>
              </a:spcAft>
              <a:buSzPts val="1800"/>
              <a:buChar char="●"/>
            </a:pPr>
            <a:r>
              <a:rPr lang="en"/>
              <a:t>GPS Location</a:t>
            </a:r>
            <a:endParaRPr/>
          </a:p>
          <a:p>
            <a:pPr marL="457200" lvl="0" indent="-342900" algn="l" rtl="0">
              <a:lnSpc>
                <a:spcPct val="200000"/>
              </a:lnSpc>
              <a:spcBef>
                <a:spcPts val="0"/>
              </a:spcBef>
              <a:spcAft>
                <a:spcPts val="0"/>
              </a:spcAft>
              <a:buSzPts val="1800"/>
              <a:buChar char="●"/>
            </a:pPr>
            <a:r>
              <a:rPr lang="en"/>
              <a:t>Route Plotting</a:t>
            </a:r>
            <a:endParaRPr/>
          </a:p>
          <a:p>
            <a:pPr marL="457200" lvl="0" indent="-342900" algn="l" rtl="0">
              <a:lnSpc>
                <a:spcPct val="200000"/>
              </a:lnSpc>
              <a:spcBef>
                <a:spcPts val="0"/>
              </a:spcBef>
              <a:spcAft>
                <a:spcPts val="0"/>
              </a:spcAft>
              <a:buSzPts val="1800"/>
              <a:buChar char="●"/>
            </a:pPr>
            <a:r>
              <a:rPr lang="en"/>
              <a:t>Account Anonymization</a:t>
            </a:r>
            <a:endParaRPr/>
          </a:p>
        </p:txBody>
      </p:sp>
      <p:pic>
        <p:nvPicPr>
          <p:cNvPr id="2" name="Recorded Sound">
            <a:hlinkClick r:id="" action="ppaction://media"/>
            <a:extLst>
              <a:ext uri="{FF2B5EF4-FFF2-40B4-BE49-F238E27FC236}">
                <a16:creationId xmlns:a16="http://schemas.microsoft.com/office/drawing/2014/main" id="{478F020F-BDC8-4925-9CEA-CD83F61C3F7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030720" y="7803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88000"/>
    </mc:Choice>
    <mc:Fallback>
      <p:transition spd="slow" advTm="8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551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1057</Words>
  <Application>Microsoft Office PowerPoint</Application>
  <PresentationFormat>On-screen Show (16:9)</PresentationFormat>
  <Paragraphs>94</Paragraphs>
  <Slides>6</Slides>
  <Notes>6</Notes>
  <HiddenSlides>0</HiddenSlides>
  <MMClips>6</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Proxima Nova</vt:lpstr>
      <vt:lpstr>Arial</vt:lpstr>
      <vt:lpstr>Spearmint</vt:lpstr>
      <vt:lpstr>Pavement Roughness Estimation: Technical Challenges</vt:lpstr>
      <vt:lpstr>Server Communication</vt:lpstr>
      <vt:lpstr>Server Setup and Processes</vt:lpstr>
      <vt:lpstr>Challenge</vt:lpstr>
      <vt:lpstr>Solution</vt:lpstr>
      <vt:lpstr>Other Possible Technical Challenges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Pavement Roughness Estimation: Technical Challenges</dc:title>
  <cp:lastModifiedBy>Greg Starr</cp:lastModifiedBy>
  <cp:revision>9</cp:revision>
  <dcterms:modified xsi:type="dcterms:W3CDTF">2019-11-03T23:06:45Z</dcterms:modified>
</cp:coreProperties>
</file>